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58" r:id="rId6"/>
    <p:sldMasterId id="2147483823" r:id="rId7"/>
  </p:sldMasterIdLst>
  <p:notesMasterIdLst>
    <p:notesMasterId r:id="rId27"/>
  </p:notesMasterIdLst>
  <p:handoutMasterIdLst>
    <p:handoutMasterId r:id="rId28"/>
  </p:handoutMasterIdLst>
  <p:sldIdLst>
    <p:sldId id="256" r:id="rId8"/>
    <p:sldId id="362" r:id="rId9"/>
    <p:sldId id="367" r:id="rId10"/>
    <p:sldId id="371" r:id="rId11"/>
    <p:sldId id="389" r:id="rId12"/>
    <p:sldId id="372" r:id="rId13"/>
    <p:sldId id="366" r:id="rId14"/>
    <p:sldId id="391" r:id="rId15"/>
    <p:sldId id="375" r:id="rId16"/>
    <p:sldId id="379" r:id="rId17"/>
    <p:sldId id="376" r:id="rId18"/>
    <p:sldId id="380" r:id="rId19"/>
    <p:sldId id="388" r:id="rId20"/>
    <p:sldId id="381" r:id="rId21"/>
    <p:sldId id="382" r:id="rId22"/>
    <p:sldId id="384" r:id="rId23"/>
    <p:sldId id="386" r:id="rId24"/>
    <p:sldId id="387" r:id="rId25"/>
    <p:sldId id="392" r:id="rId26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ie Gale" initials="CG" lastIdx="1" clrIdx="0"/>
  <p:cmAuthor id="1" name="Charles Gale" initials="C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421"/>
    <a:srgbClr val="5C6F7A"/>
    <a:srgbClr val="CC0000"/>
    <a:srgbClr val="CC0066"/>
    <a:srgbClr val="006595"/>
    <a:srgbClr val="AFBD21"/>
    <a:srgbClr val="F8981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7495" autoAdjust="0"/>
  </p:normalViewPr>
  <p:slideViewPr>
    <p:cSldViewPr snapToGrid="0" snapToObjects="1">
      <p:cViewPr>
        <p:scale>
          <a:sx n="70" d="100"/>
          <a:sy n="70" d="100"/>
        </p:scale>
        <p:origin x="-2298" y="-1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-1296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ahan\Documents\Ania's%20Stuff\Ania%20FHI%20360\CIES\gir%20and%20ger%20in%20low%20income%20countri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ahan\Documents\Ania's%20Stuff\Ania%20FHI%20360\Learning%20Pyramids\data%20for%20pyramid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ahan\Documents\Ania's%20Stuff\Ania%20FHI%20360\Learning%20Pyramids\data%20for%20pyramid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ahan\Documents\Ania's%20Stuff\Ania%20FHI%20360\Learning%20Pyramids\data%20for%20pyramid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ahan\Documents\Ania's%20Stuff\Ania%20FHI%20360\Learning%20Pyramids\data%20for%20pyrami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P</a:t>
            </a:r>
            <a:r>
              <a:rPr lang="en-US" sz="1800" dirty="0" smtClean="0"/>
              <a:t>rimary </a:t>
            </a:r>
            <a:r>
              <a:rPr lang="en-US" sz="1800" dirty="0"/>
              <a:t>school </a:t>
            </a:r>
            <a:r>
              <a:rPr lang="en-US" sz="1800" dirty="0" smtClean="0"/>
              <a:t>entry and participation in </a:t>
            </a:r>
            <a:r>
              <a:rPr lang="en-US" sz="1800" dirty="0"/>
              <a:t>low income countries</a:t>
            </a:r>
          </a:p>
        </c:rich>
      </c:tx>
      <c:layout>
        <c:manualLayout>
          <c:xMode val="edge"/>
          <c:yMode val="edge"/>
          <c:x val="0.1592689298198717"/>
          <c:y val="4.323958491835166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5663805687534714E-2"/>
          <c:y val="0.27653946546037972"/>
          <c:w val="0.83618387507459246"/>
          <c:h val="0.53597623213764944"/>
        </c:manualLayout>
      </c:layout>
      <c:lineChart>
        <c:grouping val="standard"/>
        <c:varyColors val="0"/>
        <c:ser>
          <c:idx val="0"/>
          <c:order val="0"/>
          <c:tx>
            <c:v>gross enrollment rate</c:v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'Sheet2 (2)'!$B$62:$B$75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'Sheet2 (2)'!$C$62:$C$75</c:f>
              <c:numCache>
                <c:formatCode>General</c:formatCode>
                <c:ptCount val="14"/>
                <c:pt idx="0">
                  <c:v>83.688583904605693</c:v>
                </c:pt>
                <c:pt idx="1">
                  <c:v>85.817650209331404</c:v>
                </c:pt>
                <c:pt idx="2">
                  <c:v>87.99464678319724</c:v>
                </c:pt>
                <c:pt idx="3">
                  <c:v>90.61415729520661</c:v>
                </c:pt>
                <c:pt idx="4">
                  <c:v>92.257081184446136</c:v>
                </c:pt>
                <c:pt idx="5">
                  <c:v>94.631822899803282</c:v>
                </c:pt>
                <c:pt idx="6">
                  <c:v>96.274670730023118</c:v>
                </c:pt>
                <c:pt idx="7">
                  <c:v>101.1298347686258</c:v>
                </c:pt>
                <c:pt idx="8">
                  <c:v>104.08534586789943</c:v>
                </c:pt>
                <c:pt idx="9">
                  <c:v>105.64796952663582</c:v>
                </c:pt>
                <c:pt idx="10">
                  <c:v>106.4237842816661</c:v>
                </c:pt>
                <c:pt idx="11">
                  <c:v>108.17731649157227</c:v>
                </c:pt>
                <c:pt idx="12">
                  <c:v>109.38536296153677</c:v>
                </c:pt>
                <c:pt idx="13">
                  <c:v>110.80807759828453</c:v>
                </c:pt>
              </c:numCache>
            </c:numRef>
          </c:val>
          <c:smooth val="0"/>
        </c:ser>
        <c:ser>
          <c:idx val="1"/>
          <c:order val="1"/>
          <c:tx>
            <c:v>gross intake rate</c:v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val>
            <c:numRef>
              <c:f>'Sheet2 (2)'!$C$78:$C$91</c:f>
              <c:numCache>
                <c:formatCode>General</c:formatCode>
                <c:ptCount val="14"/>
                <c:pt idx="0">
                  <c:v>107.46880895763638</c:v>
                </c:pt>
                <c:pt idx="1">
                  <c:v>109.20494004420851</c:v>
                </c:pt>
                <c:pt idx="2">
                  <c:v>113.7119783212998</c:v>
                </c:pt>
                <c:pt idx="3">
                  <c:v>113.44680169720188</c:v>
                </c:pt>
                <c:pt idx="4">
                  <c:v>115.86883192756014</c:v>
                </c:pt>
                <c:pt idx="5">
                  <c:v>116.10402199841342</c:v>
                </c:pt>
                <c:pt idx="6">
                  <c:v>116.37943124694792</c:v>
                </c:pt>
                <c:pt idx="7">
                  <c:v>119.03304071268312</c:v>
                </c:pt>
                <c:pt idx="8">
                  <c:v>125.87580229153761</c:v>
                </c:pt>
                <c:pt idx="9">
                  <c:v>125.74015820266391</c:v>
                </c:pt>
                <c:pt idx="10">
                  <c:v>126.49456033153861</c:v>
                </c:pt>
                <c:pt idx="11">
                  <c:v>132.1591006336136</c:v>
                </c:pt>
                <c:pt idx="12">
                  <c:v>131.15111098255429</c:v>
                </c:pt>
                <c:pt idx="13">
                  <c:v>131.64838985719288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899904"/>
        <c:axId val="147726912"/>
      </c:lineChart>
      <c:catAx>
        <c:axId val="1478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 b="0"/>
            </a:pPr>
            <a:endParaRPr lang="en-US"/>
          </a:p>
        </c:txPr>
        <c:crossAx val="147726912"/>
        <c:crosses val="autoZero"/>
        <c:auto val="1"/>
        <c:lblAlgn val="ctr"/>
        <c:lblOffset val="100"/>
        <c:noMultiLvlLbl val="0"/>
      </c:catAx>
      <c:valAx>
        <c:axId val="14772691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wordArtVert"/>
              <a:lstStyle/>
              <a:p>
                <a:pPr>
                  <a:defRPr sz="1400"/>
                </a:pPr>
                <a:r>
                  <a:rPr lang="en-US" sz="1400" dirty="0" smtClean="0"/>
                  <a:t>%</a:t>
                </a:r>
              </a:p>
              <a:p>
                <a:pPr>
                  <a:defRPr sz="1400"/>
                </a:pP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7899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7782947899620526E-2"/>
          <c:y val="0.15322786870711597"/>
          <c:w val="0.80709864391951003"/>
          <c:h val="0.1026195683872849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Average primary school dropout rates in </a:t>
            </a:r>
            <a:r>
              <a:rPr lang="en-US" sz="1800" dirty="0"/>
              <a:t>low income countries, </a:t>
            </a:r>
            <a:endParaRPr lang="en-US" sz="1800" dirty="0" smtClean="0"/>
          </a:p>
          <a:p>
            <a:pPr>
              <a:defRPr sz="1800"/>
            </a:pPr>
            <a:r>
              <a:rPr lang="en-US" sz="1800" dirty="0" smtClean="0"/>
              <a:t>most </a:t>
            </a:r>
            <a:r>
              <a:rPr lang="en-US" sz="1800" dirty="0"/>
              <a:t>recent data available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8421803017941178E-2"/>
          <c:y val="0.18714163949114623"/>
          <c:w val="0.85085796898133481"/>
          <c:h val="0.3987557926767184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Sheet1!$B$8:$B$34</c:f>
              <c:strCache>
                <c:ptCount val="27"/>
                <c:pt idx="0">
                  <c:v>Tanzania</c:v>
                </c:pt>
                <c:pt idx="1">
                  <c:v>Comoros</c:v>
                </c:pt>
                <c:pt idx="2">
                  <c:v>Gambia, The</c:v>
                </c:pt>
                <c:pt idx="3">
                  <c:v>Kenya</c:v>
                </c:pt>
                <c:pt idx="4">
                  <c:v>Bangladesh</c:v>
                </c:pt>
                <c:pt idx="5">
                  <c:v>Eritrea</c:v>
                </c:pt>
                <c:pt idx="6">
                  <c:v>Congo, Dem. Rep.</c:v>
                </c:pt>
                <c:pt idx="7">
                  <c:v>Burkina Faso</c:v>
                </c:pt>
                <c:pt idx="8">
                  <c:v>Liberia</c:v>
                </c:pt>
                <c:pt idx="9">
                  <c:v>Myanmar</c:v>
                </c:pt>
                <c:pt idx="10">
                  <c:v>Mali</c:v>
                </c:pt>
                <c:pt idx="11">
                  <c:v>Cambodia</c:v>
                </c:pt>
                <c:pt idx="12">
                  <c:v>Niger</c:v>
                </c:pt>
                <c:pt idx="13">
                  <c:v>Benin</c:v>
                </c:pt>
                <c:pt idx="14">
                  <c:v>Guinea</c:v>
                </c:pt>
                <c:pt idx="15">
                  <c:v>Togo</c:v>
                </c:pt>
                <c:pt idx="16">
                  <c:v>Burundi</c:v>
                </c:pt>
                <c:pt idx="17">
                  <c:v>Malawi</c:v>
                </c:pt>
                <c:pt idx="18">
                  <c:v>Nepal</c:v>
                </c:pt>
                <c:pt idx="19">
                  <c:v>Central African Republic</c:v>
                </c:pt>
                <c:pt idx="20">
                  <c:v>Sierra Leone</c:v>
                </c:pt>
                <c:pt idx="21">
                  <c:v>Chad</c:v>
                </c:pt>
                <c:pt idx="22">
                  <c:v>Madagascar</c:v>
                </c:pt>
                <c:pt idx="23">
                  <c:v>Rwanda</c:v>
                </c:pt>
                <c:pt idx="24">
                  <c:v>Ethiopia</c:v>
                </c:pt>
                <c:pt idx="25">
                  <c:v>Mozambique</c:v>
                </c:pt>
                <c:pt idx="26">
                  <c:v>Uganda</c:v>
                </c:pt>
              </c:strCache>
            </c:strRef>
          </c:cat>
          <c:val>
            <c:numRef>
              <c:f>Sheet1!$C$8:$C$34</c:f>
              <c:numCache>
                <c:formatCode>General</c:formatCode>
                <c:ptCount val="27"/>
                <c:pt idx="0">
                  <c:v>3.2713612259722318</c:v>
                </c:pt>
                <c:pt idx="1">
                  <c:v>3.4551478052852289</c:v>
                </c:pt>
                <c:pt idx="2">
                  <c:v>3.5561378508090433</c:v>
                </c:pt>
                <c:pt idx="3">
                  <c:v>4.0433543043803049</c:v>
                </c:pt>
                <c:pt idx="4">
                  <c:v>4.8455830023098647</c:v>
                </c:pt>
                <c:pt idx="5">
                  <c:v>4.8538914629307133</c:v>
                </c:pt>
                <c:pt idx="6">
                  <c:v>5.5303601614420934</c:v>
                </c:pt>
                <c:pt idx="7">
                  <c:v>6.6342210989695438</c:v>
                </c:pt>
                <c:pt idx="8">
                  <c:v>6.8376004881340631</c:v>
                </c:pt>
                <c:pt idx="9">
                  <c:v>6.9338388530954953</c:v>
                </c:pt>
                <c:pt idx="10">
                  <c:v>7.4450648298856983</c:v>
                </c:pt>
                <c:pt idx="11">
                  <c:v>7.4799699816104139</c:v>
                </c:pt>
                <c:pt idx="12">
                  <c:v>8.6489291918227806</c:v>
                </c:pt>
                <c:pt idx="13">
                  <c:v>8.6906218614343675</c:v>
                </c:pt>
                <c:pt idx="14">
                  <c:v>8.8407912650419895</c:v>
                </c:pt>
                <c:pt idx="15">
                  <c:v>9.4647313096301851</c:v>
                </c:pt>
                <c:pt idx="16">
                  <c:v>10.166443836845731</c:v>
                </c:pt>
                <c:pt idx="17">
                  <c:v>10.405826282101554</c:v>
                </c:pt>
                <c:pt idx="18">
                  <c:v>10.724396201771665</c:v>
                </c:pt>
                <c:pt idx="19">
                  <c:v>10.893989404748336</c:v>
                </c:pt>
                <c:pt idx="20">
                  <c:v>12.959492964961463</c:v>
                </c:pt>
                <c:pt idx="21">
                  <c:v>13.361155337264927</c:v>
                </c:pt>
                <c:pt idx="22">
                  <c:v>15.76309048816495</c:v>
                </c:pt>
                <c:pt idx="23">
                  <c:v>15.820446005582305</c:v>
                </c:pt>
                <c:pt idx="24">
                  <c:v>16.256955716124402</c:v>
                </c:pt>
                <c:pt idx="25">
                  <c:v>16.461678851360798</c:v>
                </c:pt>
                <c:pt idx="26">
                  <c:v>17.758384959930371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axId val="147901952"/>
        <c:axId val="147729792"/>
      </c:barChart>
      <c:catAx>
        <c:axId val="14790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060000"/>
          <a:lstStyle/>
          <a:p>
            <a:pPr>
              <a:defRPr sz="1400"/>
            </a:pPr>
            <a:endParaRPr lang="en-US"/>
          </a:p>
        </c:txPr>
        <c:crossAx val="147729792"/>
        <c:crosses val="autoZero"/>
        <c:auto val="1"/>
        <c:lblAlgn val="ctr"/>
        <c:lblOffset val="100"/>
        <c:noMultiLvlLbl val="0"/>
      </c:catAx>
      <c:valAx>
        <c:axId val="1477297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wordArtVert"/>
              <a:lstStyle/>
              <a:p>
                <a:pPr>
                  <a:defRPr sz="1400"/>
                </a:pPr>
                <a:r>
                  <a:rPr lang="en-US" sz="1400" dirty="0" smtClean="0"/>
                  <a:t>%</a:t>
                </a:r>
              </a:p>
              <a:p>
                <a:pPr>
                  <a:defRPr sz="1400"/>
                </a:pP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7901952"/>
        <c:crosses val="autoZero"/>
        <c:crossBetween val="between"/>
        <c:majorUnit val="5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Percentage of pupils performing below </a:t>
            </a:r>
            <a:r>
              <a:rPr lang="en-US" sz="1800" dirty="0" smtClean="0"/>
              <a:t>a </a:t>
            </a:r>
            <a:r>
              <a:rPr lang="en-US" sz="1800" dirty="0"/>
              <a:t>low learning benchmark</a:t>
            </a:r>
          </a:p>
        </c:rich>
      </c:tx>
      <c:layout>
        <c:manualLayout>
          <c:xMode val="edge"/>
          <c:yMode val="edge"/>
          <c:x val="0.18776301399825021"/>
          <c:y val="1.25984231139069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5186351706036746E-2"/>
          <c:y val="0.40757655293088363"/>
          <c:w val="0.9348136482939633"/>
          <c:h val="0.24920110786763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SACMEQ 2007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Sheet1!$I$2:$I$15</c:f>
              <c:strCache>
                <c:ptCount val="14"/>
                <c:pt idx="0">
                  <c:v>Swaziland</c:v>
                </c:pt>
                <c:pt idx="1">
                  <c:v>Tanzania</c:v>
                </c:pt>
                <c:pt idx="2">
                  <c:v>Kenya</c:v>
                </c:pt>
                <c:pt idx="3">
                  <c:v>Botswana</c:v>
                </c:pt>
                <c:pt idx="4">
                  <c:v>Mauritius</c:v>
                </c:pt>
                <c:pt idx="5">
                  <c:v>Seychelles</c:v>
                </c:pt>
                <c:pt idx="6">
                  <c:v>Namibia</c:v>
                </c:pt>
                <c:pt idx="7">
                  <c:v>Zimbabwe</c:v>
                </c:pt>
                <c:pt idx="8">
                  <c:v>Uganda</c:v>
                </c:pt>
                <c:pt idx="9">
                  <c:v>Lesotho</c:v>
                </c:pt>
                <c:pt idx="10">
                  <c:v>Mozambique</c:v>
                </c:pt>
                <c:pt idx="11">
                  <c:v>South Africa</c:v>
                </c:pt>
                <c:pt idx="12">
                  <c:v>Malawi</c:v>
                </c:pt>
                <c:pt idx="13">
                  <c:v>Zambia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0">
                  <c:v>1.4</c:v>
                </c:pt>
                <c:pt idx="1">
                  <c:v>3.5</c:v>
                </c:pt>
                <c:pt idx="2">
                  <c:v>8</c:v>
                </c:pt>
                <c:pt idx="3">
                  <c:v>10.6</c:v>
                </c:pt>
                <c:pt idx="4">
                  <c:v>11.1</c:v>
                </c:pt>
                <c:pt idx="5">
                  <c:v>11.8</c:v>
                </c:pt>
                <c:pt idx="6">
                  <c:v>13.6</c:v>
                </c:pt>
                <c:pt idx="7">
                  <c:v>18.5</c:v>
                </c:pt>
                <c:pt idx="8">
                  <c:v>20.399999999999999</c:v>
                </c:pt>
                <c:pt idx="9">
                  <c:v>21.2</c:v>
                </c:pt>
                <c:pt idx="10">
                  <c:v>21.5</c:v>
                </c:pt>
                <c:pt idx="11">
                  <c:v>27.2</c:v>
                </c:pt>
                <c:pt idx="12">
                  <c:v>36.6</c:v>
                </c:pt>
                <c:pt idx="13">
                  <c:v>44.1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55308032"/>
        <c:axId val="147730944"/>
      </c:barChart>
      <c:catAx>
        <c:axId val="155308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7730944"/>
        <c:crosses val="autoZero"/>
        <c:auto val="1"/>
        <c:lblAlgn val="ctr"/>
        <c:lblOffset val="100"/>
        <c:noMultiLvlLbl val="0"/>
      </c:catAx>
      <c:valAx>
        <c:axId val="14773094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0" vert="wordArtVert"/>
              <a:lstStyle/>
              <a:p>
                <a:pPr>
                  <a:defRPr sz="1400"/>
                </a:pPr>
                <a:r>
                  <a:rPr lang="en-US" sz="1400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530803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22083673631361866"/>
          <c:y val="0.21053056225340488"/>
          <c:w val="0.63586001749781274"/>
          <c:h val="0.1674343832020997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Percentage of pupils performing below </a:t>
            </a:r>
            <a:r>
              <a:rPr lang="en-US" sz="1600" dirty="0" smtClean="0"/>
              <a:t>a </a:t>
            </a:r>
            <a:r>
              <a:rPr lang="en-US" sz="1600" dirty="0"/>
              <a:t>low learning benchmark</a:t>
            </a:r>
          </a:p>
        </c:rich>
      </c:tx>
      <c:layout>
        <c:manualLayout>
          <c:xMode val="edge"/>
          <c:yMode val="edge"/>
          <c:x val="0.18776301399825021"/>
          <c:y val="1.25984231139069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5186351706036746E-2"/>
          <c:y val="0.40757655293088363"/>
          <c:w val="0.9348136482939633"/>
          <c:h val="0.307993584135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SACMEQ 2007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Sheet1!$I$2:$I$15</c:f>
              <c:strCache>
                <c:ptCount val="14"/>
                <c:pt idx="0">
                  <c:v>Swaziland</c:v>
                </c:pt>
                <c:pt idx="1">
                  <c:v>Tanzania</c:v>
                </c:pt>
                <c:pt idx="2">
                  <c:v>Kenya</c:v>
                </c:pt>
                <c:pt idx="3">
                  <c:v>Botswana</c:v>
                </c:pt>
                <c:pt idx="4">
                  <c:v>Mauritius</c:v>
                </c:pt>
                <c:pt idx="5">
                  <c:v>Seychelles</c:v>
                </c:pt>
                <c:pt idx="6">
                  <c:v>Namibia</c:v>
                </c:pt>
                <c:pt idx="7">
                  <c:v>Zimbabwe</c:v>
                </c:pt>
                <c:pt idx="8">
                  <c:v>Uganda</c:v>
                </c:pt>
                <c:pt idx="9">
                  <c:v>Lesotho</c:v>
                </c:pt>
                <c:pt idx="10">
                  <c:v>Mozambique</c:v>
                </c:pt>
                <c:pt idx="11">
                  <c:v>South Africa</c:v>
                </c:pt>
                <c:pt idx="12">
                  <c:v>Malawi</c:v>
                </c:pt>
                <c:pt idx="13">
                  <c:v>Zambia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0">
                  <c:v>1.4</c:v>
                </c:pt>
                <c:pt idx="1">
                  <c:v>3.5</c:v>
                </c:pt>
                <c:pt idx="2">
                  <c:v>8</c:v>
                </c:pt>
                <c:pt idx="3">
                  <c:v>10.6</c:v>
                </c:pt>
                <c:pt idx="4">
                  <c:v>11.1</c:v>
                </c:pt>
                <c:pt idx="5">
                  <c:v>11.8</c:v>
                </c:pt>
                <c:pt idx="6">
                  <c:v>13.6</c:v>
                </c:pt>
                <c:pt idx="7">
                  <c:v>18.5</c:v>
                </c:pt>
                <c:pt idx="8">
                  <c:v>20.399999999999999</c:v>
                </c:pt>
                <c:pt idx="9">
                  <c:v>21.2</c:v>
                </c:pt>
                <c:pt idx="10">
                  <c:v>21.5</c:v>
                </c:pt>
                <c:pt idx="11">
                  <c:v>27.2</c:v>
                </c:pt>
                <c:pt idx="12">
                  <c:v>36.6</c:v>
                </c:pt>
                <c:pt idx="13">
                  <c:v>44.1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55310592"/>
        <c:axId val="147733248"/>
      </c:barChart>
      <c:catAx>
        <c:axId val="15531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7733248"/>
        <c:crosses val="autoZero"/>
        <c:auto val="1"/>
        <c:lblAlgn val="ctr"/>
        <c:lblOffset val="100"/>
        <c:noMultiLvlLbl val="0"/>
      </c:catAx>
      <c:valAx>
        <c:axId val="14773324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0" vert="wordArtVert"/>
              <a:lstStyle/>
              <a:p>
                <a:pPr>
                  <a:defRPr sz="1400"/>
                </a:pPr>
                <a:r>
                  <a:rPr lang="en-US" sz="1400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531059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22083673631361866"/>
          <c:y val="0.21053056225340488"/>
          <c:w val="0.63586001749781274"/>
          <c:h val="0.1674343832020997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Percentage of pupils performing below </a:t>
            </a:r>
            <a:r>
              <a:rPr lang="en-US" sz="1800" dirty="0" smtClean="0"/>
              <a:t>a </a:t>
            </a:r>
            <a:r>
              <a:rPr lang="en-US" sz="1800" dirty="0"/>
              <a:t>low learning benchmark</a:t>
            </a:r>
          </a:p>
        </c:rich>
      </c:tx>
      <c:layout>
        <c:manualLayout>
          <c:xMode val="edge"/>
          <c:yMode val="edge"/>
          <c:x val="0.16914916885389325"/>
          <c:y val="4.273160483940777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4908573928258962E-2"/>
          <c:y val="0.34153686342679335"/>
          <c:w val="0.87256474190726152"/>
          <c:h val="0.27691609341979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SACMEQ 2007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Sheet1!$R$20:$R$37</c:f>
              <c:strCache>
                <c:ptCount val="18"/>
                <c:pt idx="0">
                  <c:v>Swaziland</c:v>
                </c:pt>
                <c:pt idx="1">
                  <c:v>Tanzania</c:v>
                </c:pt>
                <c:pt idx="2">
                  <c:v>Kenya</c:v>
                </c:pt>
                <c:pt idx="3">
                  <c:v>Botswana</c:v>
                </c:pt>
                <c:pt idx="4">
                  <c:v>Mauritius</c:v>
                </c:pt>
                <c:pt idx="5">
                  <c:v>Seychelles</c:v>
                </c:pt>
                <c:pt idx="6">
                  <c:v>Namibia</c:v>
                </c:pt>
                <c:pt idx="7">
                  <c:v>Zimbabwe</c:v>
                </c:pt>
                <c:pt idx="8">
                  <c:v>Uganda</c:v>
                </c:pt>
                <c:pt idx="9">
                  <c:v>Lesotho</c:v>
                </c:pt>
                <c:pt idx="10">
                  <c:v>Mozambique</c:v>
                </c:pt>
                <c:pt idx="11">
                  <c:v>South Africa</c:v>
                </c:pt>
                <c:pt idx="12">
                  <c:v>Malawi</c:v>
                </c:pt>
                <c:pt idx="13">
                  <c:v>Zambia</c:v>
                </c:pt>
                <c:pt idx="14">
                  <c:v>Hong Kong, China</c:v>
                </c:pt>
                <c:pt idx="15">
                  <c:v>Sweden</c:v>
                </c:pt>
                <c:pt idx="16">
                  <c:v>Germany</c:v>
                </c:pt>
                <c:pt idx="17">
                  <c:v>United States</c:v>
                </c:pt>
              </c:strCache>
            </c:strRef>
          </c:cat>
          <c:val>
            <c:numRef>
              <c:f>Sheet1!$S$20:$S$37</c:f>
              <c:numCache>
                <c:formatCode>General</c:formatCode>
                <c:ptCount val="18"/>
                <c:pt idx="0">
                  <c:v>1.4</c:v>
                </c:pt>
                <c:pt idx="1">
                  <c:v>3.5</c:v>
                </c:pt>
                <c:pt idx="2">
                  <c:v>8</c:v>
                </c:pt>
                <c:pt idx="3">
                  <c:v>10.6</c:v>
                </c:pt>
                <c:pt idx="4">
                  <c:v>11.1</c:v>
                </c:pt>
                <c:pt idx="5">
                  <c:v>11.8</c:v>
                </c:pt>
                <c:pt idx="6">
                  <c:v>13.6</c:v>
                </c:pt>
                <c:pt idx="7">
                  <c:v>18.5</c:v>
                </c:pt>
                <c:pt idx="8">
                  <c:v>20.399999999999999</c:v>
                </c:pt>
                <c:pt idx="9">
                  <c:v>21.2</c:v>
                </c:pt>
                <c:pt idx="10">
                  <c:v>21.5</c:v>
                </c:pt>
                <c:pt idx="11">
                  <c:v>27.2</c:v>
                </c:pt>
                <c:pt idx="12">
                  <c:v>36.6</c:v>
                </c:pt>
                <c:pt idx="13">
                  <c:v>44.1</c:v>
                </c:pt>
              </c:numCache>
            </c:numRef>
          </c:val>
        </c:ser>
        <c:ser>
          <c:idx val="1"/>
          <c:order val="1"/>
          <c:tx>
            <c:v>PIRLS 2006</c:v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Sheet1!$R$20:$R$37</c:f>
              <c:strCache>
                <c:ptCount val="18"/>
                <c:pt idx="0">
                  <c:v>Swaziland</c:v>
                </c:pt>
                <c:pt idx="1">
                  <c:v>Tanzania</c:v>
                </c:pt>
                <c:pt idx="2">
                  <c:v>Kenya</c:v>
                </c:pt>
                <c:pt idx="3">
                  <c:v>Botswana</c:v>
                </c:pt>
                <c:pt idx="4">
                  <c:v>Mauritius</c:v>
                </c:pt>
                <c:pt idx="5">
                  <c:v>Seychelles</c:v>
                </c:pt>
                <c:pt idx="6">
                  <c:v>Namibia</c:v>
                </c:pt>
                <c:pt idx="7">
                  <c:v>Zimbabwe</c:v>
                </c:pt>
                <c:pt idx="8">
                  <c:v>Uganda</c:v>
                </c:pt>
                <c:pt idx="9">
                  <c:v>Lesotho</c:v>
                </c:pt>
                <c:pt idx="10">
                  <c:v>Mozambique</c:v>
                </c:pt>
                <c:pt idx="11">
                  <c:v>South Africa</c:v>
                </c:pt>
                <c:pt idx="12">
                  <c:v>Malawi</c:v>
                </c:pt>
                <c:pt idx="13">
                  <c:v>Zambia</c:v>
                </c:pt>
                <c:pt idx="14">
                  <c:v>Hong Kong, China</c:v>
                </c:pt>
                <c:pt idx="15">
                  <c:v>Sweden</c:v>
                </c:pt>
                <c:pt idx="16">
                  <c:v>Germany</c:v>
                </c:pt>
                <c:pt idx="17">
                  <c:v>United States</c:v>
                </c:pt>
              </c:strCache>
            </c:strRef>
          </c:cat>
          <c:val>
            <c:numRef>
              <c:f>Sheet1!$T$20:$T$37</c:f>
              <c:numCache>
                <c:formatCode>General</c:formatCode>
                <c:ptCount val="18"/>
                <c:pt idx="11">
                  <c:v>78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5004928"/>
        <c:axId val="148120128"/>
      </c:barChart>
      <c:catAx>
        <c:axId val="155004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8120128"/>
        <c:crosses val="autoZero"/>
        <c:auto val="1"/>
        <c:lblAlgn val="ctr"/>
        <c:lblOffset val="100"/>
        <c:noMultiLvlLbl val="0"/>
      </c:catAx>
      <c:valAx>
        <c:axId val="14812012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0" vert="wordArtVert"/>
              <a:lstStyle/>
              <a:p>
                <a:pPr>
                  <a:defRPr sz="1400"/>
                </a:pPr>
                <a:r>
                  <a:rPr lang="en-US" sz="1400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500492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11276859142607173"/>
          <c:y val="0.14449094178682956"/>
          <c:w val="0.79123147056010701"/>
          <c:h val="0.1924953078313914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96401863935141"/>
          <c:y val="0.11515261064917627"/>
          <c:w val="0.872479652999402"/>
          <c:h val="0.316318263852190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Sheet1!$J$1</c:f>
              <c:strCache>
                <c:ptCount val="1"/>
                <c:pt idx="0">
                  <c:v>SACMEQ 2007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Sheet1!$I$2:$I$15</c:f>
              <c:strCache>
                <c:ptCount val="14"/>
                <c:pt idx="0">
                  <c:v>Swaziland</c:v>
                </c:pt>
                <c:pt idx="1">
                  <c:v>Tanzania</c:v>
                </c:pt>
                <c:pt idx="2">
                  <c:v>Kenya</c:v>
                </c:pt>
                <c:pt idx="3">
                  <c:v>Botswana</c:v>
                </c:pt>
                <c:pt idx="4">
                  <c:v>Mauritius</c:v>
                </c:pt>
                <c:pt idx="5">
                  <c:v>Seychelles</c:v>
                </c:pt>
                <c:pt idx="6">
                  <c:v>Namibia</c:v>
                </c:pt>
                <c:pt idx="7">
                  <c:v>Zimbabwe</c:v>
                </c:pt>
                <c:pt idx="8">
                  <c:v>Uganda</c:v>
                </c:pt>
                <c:pt idx="9">
                  <c:v>Lesotho</c:v>
                </c:pt>
                <c:pt idx="10">
                  <c:v>Mozambique</c:v>
                </c:pt>
                <c:pt idx="11">
                  <c:v>South Africa</c:v>
                </c:pt>
                <c:pt idx="12">
                  <c:v>Malawi</c:v>
                </c:pt>
                <c:pt idx="13">
                  <c:v>Zambia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  <c:pt idx="0">
                  <c:v>1.4</c:v>
                </c:pt>
                <c:pt idx="1">
                  <c:v>3.5</c:v>
                </c:pt>
                <c:pt idx="2">
                  <c:v>8</c:v>
                </c:pt>
                <c:pt idx="3">
                  <c:v>10.6</c:v>
                </c:pt>
                <c:pt idx="4">
                  <c:v>11.1</c:v>
                </c:pt>
                <c:pt idx="5">
                  <c:v>11.8</c:v>
                </c:pt>
                <c:pt idx="6">
                  <c:v>13.6</c:v>
                </c:pt>
                <c:pt idx="7">
                  <c:v>18.5</c:v>
                </c:pt>
                <c:pt idx="8">
                  <c:v>20.399999999999999</c:v>
                </c:pt>
                <c:pt idx="9">
                  <c:v>21.2</c:v>
                </c:pt>
                <c:pt idx="10">
                  <c:v>21.5</c:v>
                </c:pt>
                <c:pt idx="11">
                  <c:v>27.2</c:v>
                </c:pt>
                <c:pt idx="12">
                  <c:v>36.6</c:v>
                </c:pt>
                <c:pt idx="13">
                  <c:v>44.1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55007488"/>
        <c:axId val="148123008"/>
      </c:barChart>
      <c:catAx>
        <c:axId val="155007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48123008"/>
        <c:crosses val="autoZero"/>
        <c:auto val="1"/>
        <c:lblAlgn val="ctr"/>
        <c:lblOffset val="100"/>
        <c:noMultiLvlLbl val="0"/>
      </c:catAx>
      <c:valAx>
        <c:axId val="14812300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0" vert="wordArtVert"/>
              <a:lstStyle/>
              <a:p>
                <a:pPr>
                  <a:defRPr sz="1400"/>
                </a:pPr>
                <a:r>
                  <a:rPr lang="en-US" sz="1400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50074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F9AF397-2FEB-41C1-96C1-C0A6EA13EF69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B808977-9B05-40B3-A33E-EDBD9A2A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0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4183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4183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3BC87C-9246-4AFD-9C0D-3EE9E2D2D8F5}" type="datetimeFigureOut">
              <a:rPr lang="en-US"/>
              <a:pPr>
                <a:defRPr/>
              </a:pPr>
              <a:t>3/10/2014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87" tIns="45894" rIns="91787" bIns="4589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7187"/>
          </a:xfrm>
          <a:prstGeom prst="rect">
            <a:avLst/>
          </a:prstGeom>
        </p:spPr>
        <p:txBody>
          <a:bodyPr vert="horz" lIns="91787" tIns="45894" rIns="91787" bIns="4589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3328"/>
            <a:ext cx="3043979" cy="464183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3328"/>
            <a:ext cx="3043979" cy="464183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625AE7D-2ABF-4AF7-8215-38EBA0363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86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592" y="4422459"/>
            <a:ext cx="7019919" cy="418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457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7D669-52F0-4963-8454-4E7B7877850E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7D-2ABF-4AF7-8215-38EBA036397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51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7D-2ABF-4AF7-8215-38EBA036397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54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7D-2ABF-4AF7-8215-38EBA036397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5AE7D-2ABF-4AF7-8215-38EBA036397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HI360 Slide Cover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875"/>
            <a:ext cx="9137650" cy="646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750" y="2706260"/>
            <a:ext cx="7143450" cy="11308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750" y="3837080"/>
            <a:ext cx="7143450" cy="1801719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71695"/>
            <a:ext cx="5486400" cy="355587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F646-04A8-4AB8-BF9B-840CFD634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6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75E95-49EB-4CC4-9AE0-343259FA3E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8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ABFF-A5D2-4C3E-B030-E775553E4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4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DC4DE-5C0F-40C0-A4AA-E790607B1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6346-361E-4C3D-847E-66906513C9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8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C3419-2252-4969-8ECA-BB00806C1F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0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1B209-C8DF-460A-A6A6-62CA5C624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9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464AE-2A8B-4CEF-B7CB-056E17D79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6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5C455E-AD1C-461F-8B7F-BE433A363B36}" type="datetimeFigureOut">
              <a:rPr lang="en-US"/>
              <a:pPr>
                <a:defRPr/>
              </a:pPr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D3023-02B9-470B-B9C7-AE36EA3537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4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56610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90613"/>
            <a:ext cx="82296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4572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F448BC0-3103-4B6C-BC92-C38C1D7D21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FHI360 Slide Second Page_orang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2188"/>
            <a:ext cx="9144000" cy="591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5678488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01725"/>
            <a:ext cx="8229600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A2BE095-0AC1-4225-B7F2-6B2B8D071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7" r:id="rId8"/>
    <p:sldLayoutId id="2147483845" r:id="rId9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5C6F7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FBD2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81" name="Line 19"/>
            <p:cNvSpPr>
              <a:spLocks noChangeShapeType="1"/>
            </p:cNvSpPr>
            <p:nvPr/>
          </p:nvSpPr>
          <p:spPr bwMode="gray">
            <a:xfrm>
              <a:off x="0" y="4059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82" name="Line 20"/>
            <p:cNvSpPr>
              <a:spLocks noChangeShapeType="1"/>
            </p:cNvSpPr>
            <p:nvPr/>
          </p:nvSpPr>
          <p:spPr bwMode="gray">
            <a:xfrm>
              <a:off x="4212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83" name="Line 21"/>
            <p:cNvSpPr>
              <a:spLocks noChangeShapeType="1"/>
            </p:cNvSpPr>
            <p:nvPr/>
          </p:nvSpPr>
          <p:spPr bwMode="gray">
            <a:xfrm>
              <a:off x="4309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84" name="Line 22"/>
            <p:cNvSpPr>
              <a:spLocks noChangeShapeType="1"/>
            </p:cNvSpPr>
            <p:nvPr/>
          </p:nvSpPr>
          <p:spPr bwMode="gray">
            <a:xfrm>
              <a:off x="158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85" name="Line 23"/>
            <p:cNvSpPr>
              <a:spLocks noChangeShapeType="1"/>
            </p:cNvSpPr>
            <p:nvPr/>
          </p:nvSpPr>
          <p:spPr bwMode="gray">
            <a:xfrm>
              <a:off x="2833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86" name="Line 24"/>
            <p:cNvSpPr>
              <a:spLocks noChangeShapeType="1"/>
            </p:cNvSpPr>
            <p:nvPr/>
          </p:nvSpPr>
          <p:spPr bwMode="gray">
            <a:xfrm>
              <a:off x="2924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87" name="Line 25"/>
            <p:cNvSpPr>
              <a:spLocks noChangeShapeType="1"/>
            </p:cNvSpPr>
            <p:nvPr/>
          </p:nvSpPr>
          <p:spPr bwMode="gray">
            <a:xfrm>
              <a:off x="5598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88" name="Line 26"/>
            <p:cNvSpPr>
              <a:spLocks noChangeShapeType="1"/>
            </p:cNvSpPr>
            <p:nvPr/>
          </p:nvSpPr>
          <p:spPr bwMode="gray">
            <a:xfrm>
              <a:off x="0" y="570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89" name="Line 27"/>
            <p:cNvSpPr>
              <a:spLocks noChangeShapeType="1"/>
            </p:cNvSpPr>
            <p:nvPr/>
          </p:nvSpPr>
          <p:spPr bwMode="gray">
            <a:xfrm>
              <a:off x="0" y="799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90" name="Line 28"/>
            <p:cNvSpPr>
              <a:spLocks noChangeShapeType="1"/>
            </p:cNvSpPr>
            <p:nvPr/>
          </p:nvSpPr>
          <p:spPr bwMode="gray">
            <a:xfrm>
              <a:off x="0" y="2385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91" name="Line 29"/>
            <p:cNvSpPr>
              <a:spLocks noChangeShapeType="1"/>
            </p:cNvSpPr>
            <p:nvPr/>
          </p:nvSpPr>
          <p:spPr bwMode="gray">
            <a:xfrm>
              <a:off x="0" y="2478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92" name="Line 30"/>
            <p:cNvSpPr>
              <a:spLocks noChangeShapeType="1"/>
            </p:cNvSpPr>
            <p:nvPr/>
          </p:nvSpPr>
          <p:spPr bwMode="gray">
            <a:xfrm>
              <a:off x="0" y="4156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93" name="Line 31"/>
            <p:cNvSpPr>
              <a:spLocks noChangeShapeType="1"/>
            </p:cNvSpPr>
            <p:nvPr/>
          </p:nvSpPr>
          <p:spPr bwMode="gray">
            <a:xfrm>
              <a:off x="1449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94" name="Line 32"/>
            <p:cNvSpPr>
              <a:spLocks noChangeShapeType="1"/>
            </p:cNvSpPr>
            <p:nvPr/>
          </p:nvSpPr>
          <p:spPr bwMode="gray">
            <a:xfrm>
              <a:off x="1539" y="0"/>
              <a:ext cx="0" cy="432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  <p:sp>
          <p:nvSpPr>
            <p:cNvPr id="3095" name="Line 33"/>
            <p:cNvSpPr>
              <a:spLocks noChangeShapeType="1"/>
            </p:cNvSpPr>
            <p:nvPr/>
          </p:nvSpPr>
          <p:spPr bwMode="gray">
            <a:xfrm>
              <a:off x="0" y="346"/>
              <a:ext cx="5760" cy="0"/>
            </a:xfrm>
            <a:prstGeom prst="line">
              <a:avLst/>
            </a:prstGeom>
            <a:noFill/>
            <a:ln w="31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54000" tIns="54000" rIns="54000" bIns="54000"/>
            <a:lstStyle/>
            <a:p>
              <a:endParaRPr lang="en-US"/>
            </a:p>
          </p:txBody>
        </p:sp>
      </p:grp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252413" y="520700"/>
            <a:ext cx="863917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2413" y="1268413"/>
            <a:ext cx="86391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7" name="Copyright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52413" y="6597650"/>
            <a:ext cx="42529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tabLst>
                <a:tab pos="22447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22447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22447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22447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22447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47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47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47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47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defRPr/>
            </a:pPr>
            <a:r>
              <a:rPr lang="en-US" altLang="en-US" sz="700" smtClean="0">
                <a:solidFill>
                  <a:srgbClr val="808080"/>
                </a:solidFill>
                <a:latin typeface="Arial Narrow" pitchFamily="34" charset="0"/>
                <a:ea typeface="MS Mincho" pitchFamily="49" charset="-128"/>
              </a:rPr>
              <a:t>©  2011 Grant Thornton   |   Project Phoenix   |   May 2011</a:t>
            </a:r>
            <a:endParaRPr lang="en-US" altLang="en-US" sz="7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7696200" y="0"/>
            <a:ext cx="1249363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4000" tIns="54000" rIns="54000" bIns="54000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>
              <a:defRPr/>
            </a:pPr>
            <a:r>
              <a:rPr lang="en-US" altLang="en-US" sz="3200" b="1" smtClean="0">
                <a:solidFill>
                  <a:srgbClr val="808080"/>
                </a:solidFill>
                <a:latin typeface="Arial Narrow" pitchFamily="34" charset="0"/>
              </a:rPr>
              <a:t>DRAFT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Line 107"/>
          <p:cNvSpPr>
            <a:spLocks noChangeShapeType="1"/>
          </p:cNvSpPr>
          <p:nvPr/>
        </p:nvSpPr>
        <p:spPr bwMode="gray">
          <a:xfrm>
            <a:off x="252413" y="550863"/>
            <a:ext cx="8640762" cy="0"/>
          </a:xfrm>
          <a:prstGeom prst="line">
            <a:avLst/>
          </a:prstGeom>
          <a:noFill/>
          <a:ln w="3175">
            <a:solidFill>
              <a:srgbClr val="82828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4000" tIns="54000" rIns="54000" bIns="54000" anchorCtr="1">
            <a:spAutoFit/>
          </a:bodyPr>
          <a:lstStyle/>
          <a:p>
            <a:endParaRPr lang="en-US"/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gray">
          <a:xfrm>
            <a:off x="252413" y="6699250"/>
            <a:ext cx="27749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defRPr/>
            </a:pPr>
            <a:r>
              <a:rPr lang="en-US" altLang="en-US" sz="600" smtClean="0">
                <a:solidFill>
                  <a:srgbClr val="808080"/>
                </a:solidFill>
                <a:latin typeface="Arial Narrow" pitchFamily="34" charset="0"/>
                <a:ea typeface="MS Mincho" pitchFamily="49" charset="-128"/>
              </a:rPr>
              <a:t>U.S. member firm of Grant Thornton International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GB" sz="2000" kern="1200" dirty="0">
          <a:solidFill>
            <a:schemeClr val="tx1"/>
          </a:solidFill>
          <a:latin typeface="Garamond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aramond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Font typeface="Arial" charset="0"/>
        <a:defRPr sz="10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algn="l" rtl="0" eaLnBrk="0" fontAlgn="base" hangingPunct="0">
        <a:spcBef>
          <a:spcPts val="400"/>
        </a:spcBef>
        <a:spcAft>
          <a:spcPct val="0"/>
        </a:spcAft>
        <a:buFont typeface="Arial" charset="0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177800" indent="-177800" algn="l" rtl="0" eaLnBrk="0" fontAlgn="base" hangingPunct="0">
        <a:spcBef>
          <a:spcPts val="400"/>
        </a:spcBef>
        <a:spcAft>
          <a:spcPct val="0"/>
        </a:spcAft>
        <a:buClr>
          <a:schemeClr val="bg2"/>
        </a:buClr>
        <a:buFont typeface="Wingdings 2" pitchFamily="18" charset="2"/>
        <a:buChar char="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84150" algn="l" rtl="0" eaLnBrk="0" fontAlgn="base" hangingPunct="0">
        <a:spcBef>
          <a:spcPts val="400"/>
        </a:spcBef>
        <a:spcAft>
          <a:spcPct val="0"/>
        </a:spcAft>
        <a:buClr>
          <a:schemeClr val="bg2"/>
        </a:buClr>
        <a:buFont typeface="Symbol" pitchFamily="18" charset="2"/>
        <a:buChar char="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50" indent="-177800" algn="l" rtl="0" eaLnBrk="0" fontAlgn="base" hangingPunct="0">
        <a:spcBef>
          <a:spcPts val="400"/>
        </a:spcBef>
        <a:spcAft>
          <a:spcPct val="0"/>
        </a:spcAft>
        <a:buClr>
          <a:schemeClr val="bg2"/>
        </a:buClr>
        <a:buFont typeface="Symbol" pitchFamily="18" charset="2"/>
        <a:buChar char="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717550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895350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500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257300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bg2"/>
        </a:buClr>
        <a:buFont typeface="Symbol" pitchFamily="18" charset="2"/>
        <a:buChar char="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dc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/>
        </p:nvSpPr>
        <p:spPr>
          <a:xfrm>
            <a:off x="1216025" y="2584450"/>
            <a:ext cx="7646988" cy="1468438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cap="none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2900" cap="all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6147" name="Title 31"/>
          <p:cNvSpPr>
            <a:spLocks noGrp="1"/>
          </p:cNvSpPr>
          <p:nvPr>
            <p:ph type="ctrTitle"/>
          </p:nvPr>
        </p:nvSpPr>
        <p:spPr>
          <a:xfrm>
            <a:off x="1216024" y="2222121"/>
            <a:ext cx="7143750" cy="184441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From Access to Learning: </a:t>
            </a:r>
            <a:br>
              <a:rPr lang="en-US" altLang="en-US" sz="3200" dirty="0" smtClean="0"/>
            </a:br>
            <a:r>
              <a:rPr lang="en-US" altLang="en-US" sz="3200" dirty="0" smtClean="0"/>
              <a:t>System effects that continue to delay children’s ability to learn</a:t>
            </a:r>
            <a:r>
              <a:rPr lang="en-US" sz="3200" b="0" i="1" dirty="0" smtClean="0"/>
              <a:t>.</a:t>
            </a:r>
            <a:endParaRPr lang="en-US" altLang="en-US" sz="3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16024" y="5365845"/>
            <a:ext cx="4583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Ania Chaluda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Education Policy and Data Center, FHI 360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achaluda@fhi360.org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4842" y="5390865"/>
            <a:ext cx="8157896" cy="73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charset="0"/>
              <a:buNone/>
            </a:pPr>
            <a:r>
              <a:rPr lang="en-US" sz="2000" b="1" dirty="0" smtClean="0"/>
              <a:t>Access: 14 year olds who have ever attended school – a generous measure of school participation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917"/>
            <a:ext cx="9144000" cy="37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8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021"/>
            <a:ext cx="8229600" cy="502443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23218" y="5390865"/>
            <a:ext cx="7589520" cy="73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1194" y="5379489"/>
            <a:ext cx="8323944" cy="73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000" b="1" dirty="0" smtClean="0"/>
              <a:t>Survival: the </a:t>
            </a:r>
            <a:r>
              <a:rPr lang="en-US" sz="2000" b="1" dirty="0"/>
              <a:t>percentage of pupils </a:t>
            </a:r>
            <a:r>
              <a:rPr lang="en-US" sz="2000" b="1" dirty="0" smtClean="0"/>
              <a:t>in </a:t>
            </a:r>
            <a:r>
              <a:rPr lang="en-US" sz="2000" b="1" dirty="0"/>
              <a:t>grade 1 who eventually reach a given </a:t>
            </a:r>
            <a:r>
              <a:rPr lang="en-US" sz="2000" b="1" dirty="0" smtClean="0"/>
              <a:t>grade, regardless of how many times they repeat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917"/>
            <a:ext cx="9144000" cy="37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23218" y="5390865"/>
            <a:ext cx="7589520" cy="73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13900" y="5379489"/>
            <a:ext cx="8351240" cy="73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FBD21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000" b="1" dirty="0" smtClean="0"/>
              <a:t>Learning: the </a:t>
            </a:r>
            <a:r>
              <a:rPr lang="en-US" sz="2000" b="1" dirty="0"/>
              <a:t>percentage of </a:t>
            </a:r>
            <a:r>
              <a:rPr lang="en-US" sz="2000" b="1" dirty="0" smtClean="0"/>
              <a:t>pupil in a given grade who have reached the low level of learning according to a given assessment test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917"/>
            <a:ext cx="9144000" cy="37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686801" cy="992188"/>
          </a:xfrm>
        </p:spPr>
        <p:txBody>
          <a:bodyPr/>
          <a:lstStyle/>
          <a:p>
            <a:r>
              <a:rPr lang="en-US" dirty="0" smtClean="0"/>
              <a:t>Learning Pyramid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4274" y="3143047"/>
            <a:ext cx="3062413" cy="1189827"/>
            <a:chOff x="416445" y="1600850"/>
            <a:chExt cx="3062413" cy="1189827"/>
          </a:xfrm>
        </p:grpSpPr>
        <p:sp>
          <p:nvSpPr>
            <p:cNvPr id="9" name="TextBox 8"/>
            <p:cNvSpPr txBox="1"/>
            <p:nvPr/>
          </p:nvSpPr>
          <p:spPr>
            <a:xfrm>
              <a:off x="416445" y="1600850"/>
              <a:ext cx="3062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An ideal school system:</a:t>
              </a:r>
              <a:endParaRPr lang="en-US" b="1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376801" y="2353949"/>
              <a:ext cx="1102057" cy="436728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87" y="2649785"/>
            <a:ext cx="5616865" cy="292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Pyramid – data sources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7797" y="1964463"/>
            <a:ext cx="1555845" cy="4086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Access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797" y="3523396"/>
            <a:ext cx="1555845" cy="40862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Survival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796" y="4989721"/>
            <a:ext cx="1555845" cy="40862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770495" y="1929735"/>
            <a:ext cx="955344" cy="47807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70495" y="3453942"/>
            <a:ext cx="955344" cy="47807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770495" y="4954993"/>
            <a:ext cx="955344" cy="47807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01318" y="1760561"/>
            <a:ext cx="4446897" cy="715089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Demographic Household Surveys, Multiple Indicator Cluster Surveys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1315" y="3182202"/>
            <a:ext cx="4446897" cy="10215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Demographic Household Surveys, Multiple Indicator Cluster </a:t>
            </a:r>
            <a:r>
              <a:rPr lang="en-US" b="1" dirty="0" smtClean="0">
                <a:solidFill>
                  <a:schemeClr val="bg1"/>
                </a:solidFill>
              </a:rPr>
              <a:t>Surveys, UNESCO Institute for Statistics (UIS)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1314" y="4989721"/>
            <a:ext cx="4446897" cy="40862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SACMEQ, PIRLS, SERCE and PASEC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8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91012" cy="992188"/>
          </a:xfrm>
        </p:spPr>
        <p:txBody>
          <a:bodyPr/>
          <a:lstStyle/>
          <a:p>
            <a:r>
              <a:rPr lang="en-US" dirty="0" smtClean="0"/>
              <a:t>Learning Pyramid – definition of low level of learning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07" y="1155961"/>
            <a:ext cx="7118245" cy="508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91012" cy="992188"/>
          </a:xfrm>
        </p:spPr>
        <p:txBody>
          <a:bodyPr/>
          <a:lstStyle/>
          <a:p>
            <a:r>
              <a:rPr lang="en-US" dirty="0" smtClean="0"/>
              <a:t>Learning Pyramid – results for Sub-Saharan Africa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95533"/>
              </p:ext>
            </p:extLst>
          </p:nvPr>
        </p:nvGraphicFramePr>
        <p:xfrm>
          <a:off x="-54590" y="4898525"/>
          <a:ext cx="5589892" cy="2047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69290" y="5307116"/>
            <a:ext cx="184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Percentage of students below the low level of learning</a:t>
            </a:r>
            <a:endParaRPr lang="en-US" sz="1400" dirty="0"/>
          </a:p>
        </p:txBody>
      </p:sp>
      <p:sp>
        <p:nvSpPr>
          <p:cNvPr id="8" name="Left Arrow 7"/>
          <p:cNvSpPr/>
          <p:nvPr/>
        </p:nvSpPr>
        <p:spPr>
          <a:xfrm>
            <a:off x="5765808" y="5533146"/>
            <a:ext cx="859809" cy="286603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65" y="4545769"/>
            <a:ext cx="7178722" cy="422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64" y="1145987"/>
            <a:ext cx="7178722" cy="33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91012" cy="992188"/>
          </a:xfrm>
        </p:spPr>
        <p:txBody>
          <a:bodyPr/>
          <a:lstStyle/>
          <a:p>
            <a:r>
              <a:rPr lang="en-US" dirty="0" smtClean="0"/>
              <a:t>Learning Pyramid – results for Sub-Saharan Africa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42" y="5957143"/>
            <a:ext cx="6898943" cy="4199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42" y="1093304"/>
            <a:ext cx="6898943" cy="486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91012" cy="992188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6979" y="1951631"/>
            <a:ext cx="7792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While developing countries have made significant progress towards increasing enrollment levels, available student assessment data shows that in many of these countries, students don’t learn enough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The scope of the problem is emphasized when we look at other aspects of education systems, including access and retention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The current state of learning in developing countries demands focus and new creative interventions to improve instruction and increase student achievement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76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6979" y="1951631"/>
            <a:ext cx="77928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Thank you</a:t>
            </a:r>
          </a:p>
          <a:p>
            <a:pPr algn="ctr"/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Please visit us at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www.epdc.org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for more info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7840640" cy="992188"/>
          </a:xfrm>
        </p:spPr>
        <p:txBody>
          <a:bodyPr/>
          <a:lstStyle/>
          <a:p>
            <a:r>
              <a:rPr lang="en-US" dirty="0" smtClean="0"/>
              <a:t>Current trends in education in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617"/>
            <a:ext cx="8441140" cy="5955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While access to primary education has been improving…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112293"/>
              </p:ext>
            </p:extLst>
          </p:nvPr>
        </p:nvGraphicFramePr>
        <p:xfrm>
          <a:off x="402607" y="1869743"/>
          <a:ext cx="8263721" cy="4094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0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7840640" cy="992188"/>
          </a:xfrm>
        </p:spPr>
        <p:txBody>
          <a:bodyPr/>
          <a:lstStyle/>
          <a:p>
            <a:r>
              <a:rPr lang="en-US" dirty="0" smtClean="0"/>
              <a:t>Current trends in education in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131" y="1147264"/>
            <a:ext cx="8441140" cy="5955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…retention is still a challenge.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502423"/>
              </p:ext>
            </p:extLst>
          </p:nvPr>
        </p:nvGraphicFramePr>
        <p:xfrm>
          <a:off x="0" y="1821289"/>
          <a:ext cx="9144000" cy="4125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94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142" y="0"/>
            <a:ext cx="7840640" cy="992188"/>
          </a:xfrm>
        </p:spPr>
        <p:txBody>
          <a:bodyPr/>
          <a:lstStyle/>
          <a:p>
            <a:r>
              <a:rPr lang="en-US" dirty="0" smtClean="0"/>
              <a:t>Current trends in education in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64" y="1128665"/>
            <a:ext cx="8441140" cy="5955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And so is learning.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628029"/>
              </p:ext>
            </p:extLst>
          </p:nvPr>
        </p:nvGraphicFramePr>
        <p:xfrm>
          <a:off x="0" y="1991364"/>
          <a:ext cx="9144000" cy="302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1194" y="4997383"/>
            <a:ext cx="865268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Low Level </a:t>
            </a:r>
            <a:r>
              <a:rPr lang="en-US" sz="1400" b="1" dirty="0">
                <a:solidFill>
                  <a:schemeClr val="bg1"/>
                </a:solidFill>
              </a:rPr>
              <a:t>of </a:t>
            </a:r>
            <a:r>
              <a:rPr lang="en-US" sz="1400" b="1" dirty="0" smtClean="0">
                <a:solidFill>
                  <a:schemeClr val="bg1"/>
                </a:solidFill>
              </a:rPr>
              <a:t>Learning in SACMEQ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Interprets meaning (by matching words and phrases, </a:t>
            </a:r>
            <a:r>
              <a:rPr lang="en-US" sz="1400" dirty="0" smtClean="0">
                <a:solidFill>
                  <a:schemeClr val="bg1"/>
                </a:solidFill>
              </a:rPr>
              <a:t>completing </a:t>
            </a:r>
            <a:r>
              <a:rPr lang="en-US" sz="1400" dirty="0">
                <a:solidFill>
                  <a:schemeClr val="bg1"/>
                </a:solidFill>
              </a:rPr>
              <a:t>a sentence, or matching adjacent words) in a </a:t>
            </a:r>
            <a:r>
              <a:rPr lang="en-US" sz="1400" dirty="0" smtClean="0">
                <a:solidFill>
                  <a:schemeClr val="bg1"/>
                </a:solidFill>
              </a:rPr>
              <a:t>short </a:t>
            </a:r>
            <a:r>
              <a:rPr lang="en-US" sz="1400" dirty="0">
                <a:solidFill>
                  <a:schemeClr val="bg1"/>
                </a:solidFill>
              </a:rPr>
              <a:t>and simple text by reading on or reading back. </a:t>
            </a:r>
          </a:p>
        </p:txBody>
      </p:sp>
    </p:spTree>
    <p:extLst>
      <p:ext uri="{BB962C8B-B14F-4D97-AF65-F5344CB8AC3E}">
        <p14:creationId xmlns:p14="http://schemas.microsoft.com/office/powerpoint/2010/main" val="25150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7963469" cy="992188"/>
          </a:xfrm>
        </p:spPr>
        <p:txBody>
          <a:bodyPr/>
          <a:lstStyle/>
          <a:p>
            <a:r>
              <a:rPr lang="en-US" dirty="0"/>
              <a:t>Current trends in education in developing countries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43" y="1117069"/>
            <a:ext cx="5950424" cy="5090918"/>
          </a:xfrm>
          <a:prstGeom prst="rect">
            <a:avLst/>
          </a:prstGeom>
          <a:ln w="25400">
            <a:noFill/>
          </a:ln>
        </p:spPr>
      </p:pic>
      <p:sp>
        <p:nvSpPr>
          <p:cNvPr id="11" name="Oval 10"/>
          <p:cNvSpPr/>
          <p:nvPr/>
        </p:nvSpPr>
        <p:spPr>
          <a:xfrm>
            <a:off x="2442949" y="2429302"/>
            <a:ext cx="1187354" cy="38213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7840640" cy="992188"/>
          </a:xfrm>
        </p:spPr>
        <p:txBody>
          <a:bodyPr/>
          <a:lstStyle/>
          <a:p>
            <a:r>
              <a:rPr lang="en-US" dirty="0" smtClean="0"/>
              <a:t>Current trends in education in developing countries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1194" y="4753942"/>
            <a:ext cx="865268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Low Level </a:t>
            </a:r>
            <a:r>
              <a:rPr lang="en-US" sz="1400" b="1" dirty="0">
                <a:solidFill>
                  <a:schemeClr val="bg1"/>
                </a:solidFill>
              </a:rPr>
              <a:t>of </a:t>
            </a:r>
            <a:r>
              <a:rPr lang="en-US" sz="1400" b="1" dirty="0" smtClean="0">
                <a:solidFill>
                  <a:schemeClr val="bg1"/>
                </a:solidFill>
              </a:rPr>
              <a:t>Learning in SACMEQ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Interprets meaning (by matching words and phrases, </a:t>
            </a:r>
            <a:r>
              <a:rPr lang="en-US" sz="1400" dirty="0" smtClean="0">
                <a:solidFill>
                  <a:schemeClr val="bg1"/>
                </a:solidFill>
              </a:rPr>
              <a:t>completing </a:t>
            </a:r>
            <a:r>
              <a:rPr lang="en-US" sz="1400" dirty="0">
                <a:solidFill>
                  <a:schemeClr val="bg1"/>
                </a:solidFill>
              </a:rPr>
              <a:t>a sentence, or matching adjacent words) in a </a:t>
            </a:r>
            <a:r>
              <a:rPr lang="en-US" sz="1400" dirty="0" smtClean="0">
                <a:solidFill>
                  <a:schemeClr val="bg1"/>
                </a:solidFill>
              </a:rPr>
              <a:t>short </a:t>
            </a:r>
            <a:r>
              <a:rPr lang="en-US" sz="1400" dirty="0">
                <a:solidFill>
                  <a:schemeClr val="bg1"/>
                </a:solidFill>
              </a:rPr>
              <a:t>and simple text by reading on or reading back.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135757"/>
              </p:ext>
            </p:extLst>
          </p:nvPr>
        </p:nvGraphicFramePr>
        <p:xfrm>
          <a:off x="0" y="1597377"/>
          <a:ext cx="9144000" cy="302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0" y="1308133"/>
            <a:ext cx="9144000" cy="4707693"/>
            <a:chOff x="0" y="1308133"/>
            <a:chExt cx="9144000" cy="4707693"/>
          </a:xfrm>
        </p:grpSpPr>
        <p:sp>
          <p:nvSpPr>
            <p:cNvPr id="10" name="TextBox 9"/>
            <p:cNvSpPr txBox="1"/>
            <p:nvPr/>
          </p:nvSpPr>
          <p:spPr>
            <a:xfrm>
              <a:off x="341194" y="5277162"/>
              <a:ext cx="8652680" cy="738664"/>
            </a:xfrm>
            <a:prstGeom prst="rect">
              <a:avLst/>
            </a:prstGeom>
            <a:solidFill>
              <a:schemeClr val="accent1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Low Level </a:t>
              </a:r>
              <a:r>
                <a:rPr lang="en-US" sz="1400" b="1" dirty="0">
                  <a:solidFill>
                    <a:schemeClr val="bg1"/>
                  </a:solidFill>
                </a:rPr>
                <a:t>of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Learning in PIRLS</a:t>
              </a:r>
              <a:r>
                <a:rPr lang="en-US" sz="1400" dirty="0">
                  <a:solidFill>
                    <a:schemeClr val="bg1"/>
                  </a:solidFill>
                </a:rPr>
                <a:t>: </a:t>
              </a:r>
              <a:r>
                <a:rPr lang="en-US" sz="1400" dirty="0" smtClean="0">
                  <a:solidFill>
                    <a:schemeClr val="bg1"/>
                  </a:solidFill>
                </a:rPr>
                <a:t>Able to </a:t>
              </a:r>
              <a:r>
                <a:rPr lang="en-US" sz="1400" dirty="0">
                  <a:solidFill>
                    <a:schemeClr val="bg1"/>
                  </a:solidFill>
                </a:rPr>
                <a:t>recognize, locate, and reproduce explicitly </a:t>
              </a:r>
              <a:r>
                <a:rPr lang="en-US" sz="1400" dirty="0" smtClean="0">
                  <a:solidFill>
                    <a:schemeClr val="bg1"/>
                  </a:solidFill>
                </a:rPr>
                <a:t>stated </a:t>
              </a:r>
              <a:r>
                <a:rPr lang="en-US" sz="1400" dirty="0">
                  <a:solidFill>
                    <a:schemeClr val="bg1"/>
                  </a:solidFill>
                </a:rPr>
                <a:t>details from the texts, particularly if the details were </a:t>
              </a:r>
              <a:r>
                <a:rPr lang="en-US" sz="1400" dirty="0" smtClean="0">
                  <a:solidFill>
                    <a:schemeClr val="bg1"/>
                  </a:solidFill>
                </a:rPr>
                <a:t>close </a:t>
              </a:r>
              <a:r>
                <a:rPr lang="en-US" sz="1400" dirty="0">
                  <a:solidFill>
                    <a:schemeClr val="bg1"/>
                  </a:solidFill>
                </a:rPr>
                <a:t>to the beginning of the text. </a:t>
              </a:r>
              <a:r>
                <a:rPr lang="en-US" sz="1400" dirty="0" smtClean="0">
                  <a:solidFill>
                    <a:schemeClr val="bg1"/>
                  </a:solidFill>
                </a:rPr>
                <a:t>Also demonstrates success </a:t>
              </a:r>
              <a:r>
                <a:rPr lang="en-US" sz="1400" dirty="0">
                  <a:solidFill>
                    <a:schemeClr val="bg1"/>
                  </a:solidFill>
                </a:rPr>
                <a:t>with </a:t>
              </a:r>
              <a:r>
                <a:rPr lang="en-US" sz="1400" dirty="0" smtClean="0">
                  <a:solidFill>
                    <a:schemeClr val="bg1"/>
                  </a:solidFill>
                </a:rPr>
                <a:t>some </a:t>
              </a:r>
              <a:r>
                <a:rPr lang="en-US" sz="1400" dirty="0">
                  <a:solidFill>
                    <a:schemeClr val="bg1"/>
                  </a:solidFill>
                </a:rPr>
                <a:t>items requiring straightforward inferences.</a:t>
              </a:r>
            </a:p>
          </p:txBody>
        </p:sp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93338881"/>
                </p:ext>
              </p:extLst>
            </p:nvPr>
          </p:nvGraphicFramePr>
          <p:xfrm>
            <a:off x="0" y="1308133"/>
            <a:ext cx="9144000" cy="32692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1631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523027" cy="992188"/>
          </a:xfrm>
        </p:spPr>
        <p:txBody>
          <a:bodyPr/>
          <a:lstStyle/>
          <a:p>
            <a:r>
              <a:rPr lang="en-US" dirty="0" smtClean="0"/>
              <a:t>How many children are </a:t>
            </a:r>
            <a:r>
              <a:rPr lang="en-US" u="sng" dirty="0" smtClean="0"/>
              <a:t>really</a:t>
            </a:r>
            <a:r>
              <a:rPr lang="en-US" dirty="0" smtClean="0"/>
              <a:t> able to 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893326"/>
            <a:ext cx="8523027" cy="1168756"/>
          </a:xfr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Let’s not forget about those children who never reached the tested grade…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7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917"/>
            <a:ext cx="9144000" cy="37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018" y="5363573"/>
            <a:ext cx="8164720" cy="49132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b="1" dirty="0" smtClean="0"/>
              <a:t>Primary School Entry Population: usually 6 or 7 year olds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917"/>
            <a:ext cx="9144000" cy="37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NAME" val="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NAME" val="DRAF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Grant Thornton Report Template v3.0.1">
  <a:themeElements>
    <a:clrScheme name="Grant Thornton Purple">
      <a:dk1>
        <a:srgbClr val="000000"/>
      </a:dk1>
      <a:lt1>
        <a:srgbClr val="FFFFFF"/>
      </a:lt1>
      <a:dk2>
        <a:srgbClr val="DBDBDB"/>
      </a:dk2>
      <a:lt2>
        <a:srgbClr val="4D4D4D"/>
      </a:lt2>
      <a:accent1>
        <a:srgbClr val="4B2D7F"/>
      </a:accent1>
      <a:accent2>
        <a:srgbClr val="6F5799"/>
      </a:accent2>
      <a:accent3>
        <a:srgbClr val="816CA5"/>
      </a:accent3>
      <a:accent4>
        <a:srgbClr val="A596BF"/>
      </a:accent4>
      <a:accent5>
        <a:srgbClr val="B7ABCC"/>
      </a:accent5>
      <a:accent6>
        <a:srgbClr val="DBD3E5"/>
      </a:accent6>
      <a:hlink>
        <a:srgbClr val="B7ABCC"/>
      </a:hlink>
      <a:folHlink>
        <a:srgbClr val="DBD3E5"/>
      </a:folHlink>
    </a:clrScheme>
    <a:fontScheme name="Grant Thornton Repor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rant Thornton Report Template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tint val="60000"/>
          </a:schemeClr>
        </a:solidFill>
      </a:fillStyleLst>
      <a:lnStyleLst>
        <a:ln w="3175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>
            <a:tint val="60000"/>
          </a:schemeClr>
        </a:solidFill>
        <a:solidFill>
          <a:schemeClr val="phClr">
            <a:tint val="80000"/>
          </a:schemeClr>
        </a:solidFill>
        <a:solidFill>
          <a:schemeClr val="phClr"/>
        </a:solidFill>
      </a:bgFillStyleLst>
    </a:fmtScheme>
  </a:themeElements>
  <a:objectDefaults>
    <a:spDef>
      <a:spPr bwMode="auto">
        <a:solidFill>
          <a:srgbClr val="DDDDDD"/>
        </a:solidFill>
        <a:ln w="31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54000" tIns="54000" rIns="54000" bIns="5400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rgbClr val="DDDDDD"/>
        </a:solidFill>
        <a:ln w="31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1000" dirty="0" err="1" smtClean="0"/>
        </a:defPPr>
      </a:lstStyle>
    </a:txDef>
  </a:objectDefaults>
  <a:extraClrSchemeLst>
    <a:extraClrScheme>
      <a:clrScheme name="Grant Thornton Report Template v3.0.1 1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4B2D7F"/>
        </a:accent1>
        <a:accent2>
          <a:srgbClr val="6F5799"/>
        </a:accent2>
        <a:accent3>
          <a:srgbClr val="AAAAAA"/>
        </a:accent3>
        <a:accent4>
          <a:srgbClr val="DADADA"/>
        </a:accent4>
        <a:accent5>
          <a:srgbClr val="B1ADC0"/>
        </a:accent5>
        <a:accent6>
          <a:srgbClr val="644E8A"/>
        </a:accent6>
        <a:hlink>
          <a:srgbClr val="B7ABCC"/>
        </a:hlink>
        <a:folHlink>
          <a:srgbClr val="DBD3E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2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0000CE"/>
        </a:accent1>
        <a:accent2>
          <a:srgbClr val="3333F2"/>
        </a:accent2>
        <a:accent3>
          <a:srgbClr val="AAAAAA"/>
        </a:accent3>
        <a:accent4>
          <a:srgbClr val="DADADA"/>
        </a:accent4>
        <a:accent5>
          <a:srgbClr val="AAAAE3"/>
        </a:accent5>
        <a:accent6>
          <a:srgbClr val="2D2DDB"/>
        </a:accent6>
        <a:hlink>
          <a:srgbClr val="8799FF"/>
        </a:hlink>
        <a:folHlink>
          <a:srgbClr val="BA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3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319C31"/>
        </a:accent1>
        <a:accent2>
          <a:srgbClr val="5AB05A"/>
        </a:accent2>
        <a:accent3>
          <a:srgbClr val="AAAAAA"/>
        </a:accent3>
        <a:accent4>
          <a:srgbClr val="DADADA"/>
        </a:accent4>
        <a:accent5>
          <a:srgbClr val="ADCBAD"/>
        </a:accent5>
        <a:accent6>
          <a:srgbClr val="519F51"/>
        </a:accent6>
        <a:hlink>
          <a:srgbClr val="ADD7AD"/>
        </a:hlink>
        <a:folHlink>
          <a:srgbClr val="D6EBD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4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FF6300"/>
        </a:accent1>
        <a:accent2>
          <a:srgbClr val="FF8233"/>
        </a:accent2>
        <a:accent3>
          <a:srgbClr val="AAAAAA"/>
        </a:accent3>
        <a:accent4>
          <a:srgbClr val="DADADA"/>
        </a:accent4>
        <a:accent5>
          <a:srgbClr val="FFB7AA"/>
        </a:accent5>
        <a:accent6>
          <a:srgbClr val="E7752D"/>
        </a:accent6>
        <a:hlink>
          <a:srgbClr val="FFC199"/>
        </a:hlink>
        <a:folHlink>
          <a:srgbClr val="FFE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5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CE0000"/>
        </a:accent1>
        <a:accent2>
          <a:srgbClr val="D83333"/>
        </a:accent2>
        <a:accent3>
          <a:srgbClr val="AAAAAA"/>
        </a:accent3>
        <a:accent4>
          <a:srgbClr val="DADADA"/>
        </a:accent4>
        <a:accent5>
          <a:srgbClr val="E3AAAA"/>
        </a:accent5>
        <a:accent6>
          <a:srgbClr val="C42D2D"/>
        </a:accent6>
        <a:hlink>
          <a:srgbClr val="EB9999"/>
        </a:hlink>
        <a:folHlink>
          <a:srgbClr val="F5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6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CE009C"/>
        </a:accent1>
        <a:accent2>
          <a:srgbClr val="D833B0"/>
        </a:accent2>
        <a:accent3>
          <a:srgbClr val="AAAAAA"/>
        </a:accent3>
        <a:accent4>
          <a:srgbClr val="DADADA"/>
        </a:accent4>
        <a:accent5>
          <a:srgbClr val="E3AACB"/>
        </a:accent5>
        <a:accent6>
          <a:srgbClr val="C42D9F"/>
        </a:accent6>
        <a:hlink>
          <a:srgbClr val="EB99D7"/>
        </a:hlink>
        <a:folHlink>
          <a:srgbClr val="F5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7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9C63FF"/>
        </a:accent1>
        <a:accent2>
          <a:srgbClr val="B082FF"/>
        </a:accent2>
        <a:accent3>
          <a:srgbClr val="AAAAAA"/>
        </a:accent3>
        <a:accent4>
          <a:srgbClr val="DADADA"/>
        </a:accent4>
        <a:accent5>
          <a:srgbClr val="CBB7FF"/>
        </a:accent5>
        <a:accent6>
          <a:srgbClr val="9F75E7"/>
        </a:accent6>
        <a:hlink>
          <a:srgbClr val="D7C1FF"/>
        </a:hlink>
        <a:folHlink>
          <a:srgbClr val="EB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8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76B900"/>
        </a:accent1>
        <a:accent2>
          <a:srgbClr val="91C733"/>
        </a:accent2>
        <a:accent3>
          <a:srgbClr val="AAAAAA"/>
        </a:accent3>
        <a:accent4>
          <a:srgbClr val="DADADA"/>
        </a:accent4>
        <a:accent5>
          <a:srgbClr val="BDD9AA"/>
        </a:accent5>
        <a:accent6>
          <a:srgbClr val="83B42D"/>
        </a:accent6>
        <a:hlink>
          <a:srgbClr val="C8E399"/>
        </a:hlink>
        <a:folHlink>
          <a:srgbClr val="E4F1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9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CD5807"/>
        </a:accent1>
        <a:accent2>
          <a:srgbClr val="D77939"/>
        </a:accent2>
        <a:accent3>
          <a:srgbClr val="AAAAAA"/>
        </a:accent3>
        <a:accent4>
          <a:srgbClr val="DADADA"/>
        </a:accent4>
        <a:accent5>
          <a:srgbClr val="E3B4AA"/>
        </a:accent5>
        <a:accent6>
          <a:srgbClr val="C36D33"/>
        </a:accent6>
        <a:hlink>
          <a:srgbClr val="EBBC9C"/>
        </a:hlink>
        <a:folHlink>
          <a:srgbClr val="F5DE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10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902147"/>
        </a:accent1>
        <a:accent2>
          <a:srgbClr val="A64D6C"/>
        </a:accent2>
        <a:accent3>
          <a:srgbClr val="AAAAAA"/>
        </a:accent3>
        <a:accent4>
          <a:srgbClr val="DADADA"/>
        </a:accent4>
        <a:accent5>
          <a:srgbClr val="C6ABB1"/>
        </a:accent5>
        <a:accent6>
          <a:srgbClr val="964561"/>
        </a:accent6>
        <a:hlink>
          <a:srgbClr val="D3A6B5"/>
        </a:hlink>
        <a:folHlink>
          <a:srgbClr val="E9D3D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11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8B9000"/>
        </a:accent1>
        <a:accent2>
          <a:srgbClr val="A2A633"/>
        </a:accent2>
        <a:accent3>
          <a:srgbClr val="AAAAAA"/>
        </a:accent3>
        <a:accent4>
          <a:srgbClr val="DADADA"/>
        </a:accent4>
        <a:accent5>
          <a:srgbClr val="C4C6AA"/>
        </a:accent5>
        <a:accent6>
          <a:srgbClr val="92962D"/>
        </a:accent6>
        <a:hlink>
          <a:srgbClr val="D1D399"/>
        </a:hlink>
        <a:folHlink>
          <a:srgbClr val="E8E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12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EBAB00"/>
        </a:accent1>
        <a:accent2>
          <a:srgbClr val="EFBC33"/>
        </a:accent2>
        <a:accent3>
          <a:srgbClr val="AAAAAA"/>
        </a:accent3>
        <a:accent4>
          <a:srgbClr val="DADADA"/>
        </a:accent4>
        <a:accent5>
          <a:srgbClr val="F3D2AA"/>
        </a:accent5>
        <a:accent6>
          <a:srgbClr val="D9AA2D"/>
        </a:accent6>
        <a:hlink>
          <a:srgbClr val="F7DD99"/>
        </a:hlink>
        <a:folHlink>
          <a:srgbClr val="FBEE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nt Thornton Report Template v3.0.1 13">
        <a:dk1>
          <a:srgbClr val="DBDBDB"/>
        </a:dk1>
        <a:lt1>
          <a:srgbClr val="FFFFFF"/>
        </a:lt1>
        <a:dk2>
          <a:srgbClr val="000000"/>
        </a:dk2>
        <a:lt2>
          <a:srgbClr val="4D4D4D"/>
        </a:lt2>
        <a:accent1>
          <a:srgbClr val="006652"/>
        </a:accent1>
        <a:accent2>
          <a:srgbClr val="338575"/>
        </a:accent2>
        <a:accent3>
          <a:srgbClr val="AAAAAA"/>
        </a:accent3>
        <a:accent4>
          <a:srgbClr val="DADADA"/>
        </a:accent4>
        <a:accent5>
          <a:srgbClr val="AAB8B3"/>
        </a:accent5>
        <a:accent6>
          <a:srgbClr val="2D7869"/>
        </a:accent6>
        <a:hlink>
          <a:srgbClr val="99C2BA"/>
        </a:hlink>
        <a:folHlink>
          <a:srgbClr val="CCE0D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54D3968DDC3C41AC8211EF6B5006E3" ma:contentTypeVersion="1" ma:contentTypeDescription="Create a new document." ma:contentTypeScope="" ma:versionID="c7b330efbe2a581dda1c0edb0cf85614">
  <xsd:schema xmlns:xsd="http://www.w3.org/2001/XMLSchema" xmlns:p="http://schemas.microsoft.com/office/2006/metadata/properties" xmlns:ns2="85b172ae-93a2-46db-9f62-b2f8ab1e5642" targetNamespace="http://schemas.microsoft.com/office/2006/metadata/properties" ma:root="true" ma:fieldsID="c2aa65ef3a8276e6d2a38bc40109b62d" ns2:_="">
    <xsd:import namespace="85b172ae-93a2-46db-9f62-b2f8ab1e5642"/>
    <xsd:element name="properties">
      <xsd:complexType>
        <xsd:sequence>
          <xsd:element name="documentManagement">
            <xsd:complexType>
              <xsd:all>
                <xsd:element ref="ns2:AVM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5b172ae-93a2-46db-9f62-b2f8ab1e5642" elementFormDefault="qualified">
    <xsd:import namespace="http://schemas.microsoft.com/office/2006/documentManagement/types"/>
    <xsd:element name="AVMDescription" ma:index="8" nillable="true" ma:displayName="Description" ma:internalName="AVM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MDescription xmlns="85b172ae-93a2-46db-9f62-b2f8ab1e5642" xsi:nil="true"/>
  </documentManagement>
</p:properties>
</file>

<file path=customXml/itemProps1.xml><?xml version="1.0" encoding="utf-8"?>
<ds:datastoreItem xmlns:ds="http://schemas.openxmlformats.org/officeDocument/2006/customXml" ds:itemID="{D4ABAACC-8E54-4DBC-AAE1-FBC71E7E13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b172ae-93a2-46db-9f62-b2f8ab1e564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D56F6A6-1E52-46AD-BAC9-97026453D4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D45129-5F72-4791-900B-5B8FED38499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A53E7F2-7747-49FE-A563-E7CEACAAE04F}">
  <ds:schemaRefs>
    <ds:schemaRef ds:uri="http://www.w3.org/XML/1998/namespace"/>
    <ds:schemaRef ds:uri="http://purl.org/dc/elements/1.1/"/>
    <ds:schemaRef ds:uri="85b172ae-93a2-46db-9f62-b2f8ab1e5642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8437</TotalTime>
  <Words>520</Words>
  <Application>Microsoft Office PowerPoint</Application>
  <PresentationFormat>On-screen Show (4:3)</PresentationFormat>
  <Paragraphs>124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1_Office Theme</vt:lpstr>
      <vt:lpstr>Grant Thornton Report Template v3.0.1</vt:lpstr>
      <vt:lpstr>From Access to Learning:  System effects that continue to delay children’s ability to learn.</vt:lpstr>
      <vt:lpstr>Current trends in education in developing countries</vt:lpstr>
      <vt:lpstr>Current trends in education in developing countries</vt:lpstr>
      <vt:lpstr>Current trends in education in developing countries</vt:lpstr>
      <vt:lpstr>Current trends in education in developing countries</vt:lpstr>
      <vt:lpstr>Current trends in education in developing countries</vt:lpstr>
      <vt:lpstr>How many children are really able to read?</vt:lpstr>
      <vt:lpstr>Learning Pyramid</vt:lpstr>
      <vt:lpstr>Learning Pyramid</vt:lpstr>
      <vt:lpstr>Learning Pyramid</vt:lpstr>
      <vt:lpstr>Learning Pyramid</vt:lpstr>
      <vt:lpstr>Learning Pyramid</vt:lpstr>
      <vt:lpstr>Learning Pyramid</vt:lpstr>
      <vt:lpstr>Learning Pyramid – data sources</vt:lpstr>
      <vt:lpstr>Learning Pyramid – definition of low level of learning</vt:lpstr>
      <vt:lpstr>Learning Pyramid – results for Sub-Saharan Africa</vt:lpstr>
      <vt:lpstr>Learning Pyramid – results for Sub-Saharan Africa</vt:lpstr>
      <vt:lpstr>Conclusions</vt:lpstr>
      <vt:lpstr>PowerPoint Presentation</vt:lpstr>
    </vt:vector>
  </TitlesOfParts>
  <Company>Fathom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template, light colors, internal and external use</dc:title>
  <dc:creator>Efrat Levush</dc:creator>
  <cp:lastModifiedBy>Ania Chaluda</cp:lastModifiedBy>
  <cp:revision>491</cp:revision>
  <cp:lastPrinted>2014-02-26T15:50:23Z</cp:lastPrinted>
  <dcterms:created xsi:type="dcterms:W3CDTF">2011-07-01T12:16:51Z</dcterms:created>
  <dcterms:modified xsi:type="dcterms:W3CDTF">2014-03-10T18:52:20Z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Order">
    <vt:lpwstr>6500.00000000000</vt:lpwstr>
  </property>
  <property fmtid="{D5CDD505-2E9C-101B-9397-08002B2CF9AE}" pid="4" name="ContentTypeId">
    <vt:lpwstr>0x0101000A54D3968DDC3C41AC8211EF6B5006E3</vt:lpwstr>
  </property>
</Properties>
</file>